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12192000"/>
  <p:custDataLst>
    <p:tags r:id="rId3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62f3cfb2f2339065b1e91b4#tid=663c2fa8ca8515000936000e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557784" y="301752"/>
            <a:ext cx="1746504" cy="62179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45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2025</a:t>
            </a:r>
            <a:endParaRPr lang="en-US" sz="4450" dirty="0"/>
          </a:p>
        </p:txBody>
      </p:sp>
      <p:sp>
        <p:nvSpPr>
          <p:cNvPr id="4" name="MasterShapeName"/>
          <p:cNvSpPr/>
          <p:nvPr/>
        </p:nvSpPr>
        <p:spPr>
          <a:xfrm>
            <a:off x="557784" y="923544"/>
            <a:ext cx="5202936" cy="5669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31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人教版  选择性必修第一册</a:t>
            </a:r>
            <a:endParaRPr lang="en-US" sz="3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630936" y="82296"/>
            <a:ext cx="2249424" cy="3291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高 中 同 步 课 堂 学 案</a:t>
            </a:r>
            <a:endParaRPr lang="en-US" sz="153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6080760"/>
            <a:ext cx="914400" cy="621792"/>
          </a:xfrm>
          <a:prstGeom prst="rect">
            <a:avLst/>
          </a:prstGeom>
        </p:spPr>
      </p:pic>
      <p:sp>
        <p:nvSpPr>
          <p:cNvPr id="4" name="MasterShapeName"/>
          <p:cNvSpPr/>
          <p:nvPr/>
        </p:nvSpPr>
        <p:spPr>
          <a:xfrm>
            <a:off x="630936" y="82296"/>
            <a:ext cx="2249424" cy="3291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高 中 同 步 课 堂 学 案</a:t>
            </a:r>
            <a:endParaRPr lang="en-US" sz="153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_1#d5560dffd?pid=f4c76e79a&amp;color=0,0,0&amp;vtp=1&amp;bt=1&amp;bbb=1"/>
          <p:cNvSpPr/>
          <p:nvPr/>
        </p:nvSpPr>
        <p:spPr>
          <a:xfrm>
            <a:off x="612648" y="466344"/>
            <a:ext cx="10963656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若想增加从目镜中观察到的条纹数量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，该同学可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800" dirty="0"/>
          </a:p>
        </p:txBody>
      </p:sp>
      <p:sp>
        <p:nvSpPr>
          <p:cNvPr id="3" name="QC_5_AN.3_1#d5560dffd.blank?pid=f4c76e79a&amp;color=0,0,0&amp;vpa=1&amp;vtp=1"/>
          <p:cNvSpPr/>
          <p:nvPr/>
        </p:nvSpPr>
        <p:spPr>
          <a:xfrm>
            <a:off x="8941467" y="414909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endParaRPr lang="en-US" altLang="zh-CN" sz="2800" dirty="0"/>
          </a:p>
        </p:txBody>
      </p:sp>
      <p:sp>
        <p:nvSpPr>
          <p:cNvPr id="4" name="QC_5_BD.4_1#d5560dffd.choices?pid=f4c76e79a&amp;color=0,0,0&amp;vtp=1&amp;bbb=1"/>
          <p:cNvSpPr/>
          <p:nvPr/>
        </p:nvSpPr>
        <p:spPr>
          <a:xfrm>
            <a:off x="612648" y="1101153"/>
            <a:ext cx="1096365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使用间距更大的双缝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将单缝向靠近双缝方向移动</a:t>
            </a:r>
            <a:endParaRPr lang="en-US" altLang="zh-CN" sz="2800" dirty="0"/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将毛玻璃屏向远离双缝的方向移动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AS.5_1#d5560dffd?pid=f4c76e79a&amp;color=0,0,0&amp;vtp=1&amp;bbb=1&amp;hb=1"/>
              <p:cNvSpPr/>
              <p:nvPr/>
            </p:nvSpPr>
            <p:spPr>
              <a:xfrm>
                <a:off x="612648" y="2958465"/>
                <a:ext cx="10963656" cy="31967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4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根据双缝干涉条纹间距公式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可知，增大双缝间距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减小，观察到的条纹数量增多，故A正确；将单缝向双缝靠近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，不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影响条纹间距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，观察到的条纹数量不变，故B错误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；将毛玻璃屏远离双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缝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增大，由双缝干涉条纹间距公式可知，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增大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，则观察到的条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纹数量减少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，故C错误。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5" name="QC_5_AS.5_1#d5560dffd?pid=f4c76e79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958465"/>
                <a:ext cx="10963656" cy="3196717"/>
              </a:xfrm>
              <a:prstGeom prst="rect">
                <a:avLst/>
              </a:prstGeom>
              <a:blipFill rotWithShape="1">
                <a:blip r:embed="rId1"/>
                <a:stretch>
                  <a:fillRect l="-5" r="-368" b="-2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5_BD.6_1#a44475766?sp=1&amp;pid=f4c76e79a&amp;color=0,0,0&amp;vtp=1&amp;bt=1&amp;bbb=1&amp;hb=1"/>
              <p:cNvSpPr/>
              <p:nvPr/>
            </p:nvSpPr>
            <p:spPr>
              <a:xfrm>
                <a:off x="612648" y="468000"/>
                <a:ext cx="1096365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测量中，分划板中心刻线对齐某一条亮纹的中心时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，游标卡尺的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游标尺位置如图乙所示，则读数为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B_5_BD.6_1#a44475766?sp=1&amp;pid=f4c76e79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1201357"/>
              </a:xfrm>
              <a:prstGeom prst="rect">
                <a:avLst/>
              </a:prstGeom>
              <a:blipFill rotWithShape="1">
                <a:blip r:embed="rId1"/>
                <a:stretch>
                  <a:fillRect l="-5" r="2" b="-5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7_1#a44475766.blank?pid=f4c76e79a&amp;color=0,0,0&amp;vpa=2&amp;vtp=1&amp;bbb=1"/>
          <p:cNvSpPr/>
          <p:nvPr/>
        </p:nvSpPr>
        <p:spPr>
          <a:xfrm>
            <a:off x="5918866" y="1064265"/>
            <a:ext cx="88106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1.07</a:t>
            </a:r>
            <a:endParaRPr lang="en-US" altLang="zh-CN" sz="2800" dirty="0"/>
          </a:p>
        </p:txBody>
      </p:sp>
      <p:pic>
        <p:nvPicPr>
          <p:cNvPr id="4" name="QB_5_BD.8_1#a44475766?iti=4&amp;pid=f4c76e79a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1184" y="1798325"/>
            <a:ext cx="2377440" cy="10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BD.8_2#a44475766?iti=4&amp;pid=f4c76e79a&amp;color=0,0,0&amp;vtp=1"/>
          <p:cNvSpPr/>
          <p:nvPr/>
        </p:nvSpPr>
        <p:spPr>
          <a:xfrm>
            <a:off x="5871623" y="2958597"/>
            <a:ext cx="436562" cy="995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乙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5_AS.9_1#a44475766?pid=f4c76e79a&amp;color=0,0,0&amp;vtp=1&amp;bbb=1&amp;hb=1"/>
              <p:cNvSpPr/>
              <p:nvPr/>
            </p:nvSpPr>
            <p:spPr>
              <a:xfrm>
                <a:off x="612648" y="3538225"/>
                <a:ext cx="10963656" cy="12158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游标卡尺的精度为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，读数为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07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6" name="QB_5_AS.9_1#a44475766?pid=f4c76e79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538225"/>
                <a:ext cx="10963656" cy="1215835"/>
              </a:xfrm>
              <a:prstGeom prst="rect">
                <a:avLst/>
              </a:prstGeom>
              <a:blipFill rotWithShape="1">
                <a:blip r:embed="rId3"/>
                <a:stretch>
                  <a:fillRect l="-5" r="2" b="-54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6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5_BD.10_1#ce80ad819?pid=f4c76e79a&amp;color=0,0,0&amp;vtp=1&amp;bt=1&amp;bbb=1&amp;hb=1"/>
              <p:cNvSpPr/>
              <p:nvPr/>
            </p:nvSpPr>
            <p:spPr>
              <a:xfrm>
                <a:off x="612648" y="468000"/>
                <a:ext cx="10963656" cy="28132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该同学已测出图甲装置中单缝、双缝、毛玻璃屏、目镜之间的距</a:t>
                </a:r>
                <a:endParaRPr lang="en-US" altLang="zh-CN" sz="28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离分别为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，又测出她记录的第1条暗条纹中心到第6条暗条</a:t>
                </a:r>
                <a:endParaRPr lang="en-US" altLang="zh-CN" sz="28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纹中心的距离为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，若双缝间距为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则计算该单色光波长的表达式为</a:t>
                </a:r>
                <a:endParaRPr lang="en-US" altLang="zh-CN" sz="2800" b="0" i="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8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lang="en-US" altLang="zh-CN" sz="4600" b="1" i="0" u="sng" kern="0" spc="-99900">
                    <a:solidFill>
                      <a:srgbClr val="FF00FF"/>
                    </a:solidFill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（用题中所给字母表示）。</a:t>
                </a:r>
                <a:endParaRPr lang="en-US" altLang="zh-CN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5_BD.10_1#ce80ad819?pid=f4c76e79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2813241"/>
              </a:xfrm>
              <a:prstGeom prst="rect">
                <a:avLst/>
              </a:prstGeom>
              <a:blipFill rotWithShape="1">
                <a:blip r:embed="rId1"/>
                <a:stretch>
                  <a:fillRect l="-5" r="-502" b="-5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5_AN.11_1#ce80ad819.blank?pid=f4c76e79a&amp;color=0,0,0&amp;vpa=3&amp;vtp=1&amp;bbb=1&amp;rh=59.4"/>
              <p:cNvSpPr/>
              <p:nvPr/>
            </p:nvSpPr>
            <p:spPr>
              <a:xfrm>
                <a:off x="661861" y="2532893"/>
                <a:ext cx="1327912" cy="67322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5300"/>
                  </a:lnSpc>
                </a:pP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𝝀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𝒅</m:t>
                        </m:r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𝚫</m:t>
                        </m:r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𝒙</m:t>
                        </m:r>
                      </m:num>
                      <m:den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𝟓</m:t>
                        </m:r>
                        <m:sSub>
                          <m:sSubPr>
                            <m:ctrlPr>
                              <a:rPr lang="en-US" altLang="zh-CN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zh-CN" sz="28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QB_5_AN.11_1#ce80ad819.blank?pid=f4c76e79a&amp;color=0,0,0&amp;vpa=3&amp;vtp=1&amp;bbb=1&amp;rh=59.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61" y="2532893"/>
                <a:ext cx="1327912" cy="673227"/>
              </a:xfrm>
              <a:prstGeom prst="rect">
                <a:avLst/>
              </a:prstGeom>
              <a:blipFill rotWithShape="1">
                <a:blip r:embed="rId2"/>
                <a:stretch>
                  <a:fillRect l="-14" t="-76" r="24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5_AS.12_1#ce80ad819?pid=f4c76e79a&amp;color=0,0,0&amp;vtp=1&amp;bbb=1"/>
              <p:cNvSpPr/>
              <p:nvPr/>
            </p:nvSpPr>
            <p:spPr>
              <a:xfrm>
                <a:off x="612648" y="3364235"/>
                <a:ext cx="10963656" cy="736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8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由题意可知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</m:den>
                    </m:f>
                    <m:r>
                      <a:rPr lang="en-US" altLang="zh-CN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den>
                    </m:f>
                    <m:r>
                      <a:rPr lang="en-US" altLang="zh-CN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，所以波长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  <m:r>
                      <a:rPr lang="en-US" altLang="zh-CN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QB_5_AS.12_1#ce80ad819?pid=f4c76e79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364235"/>
                <a:ext cx="10963656" cy="736600"/>
              </a:xfrm>
              <a:prstGeom prst="rect">
                <a:avLst/>
              </a:prstGeom>
              <a:blipFill rotWithShape="1">
                <a:blip r:embed="rId3"/>
                <a:stretch>
                  <a:fillRect l="-5" t="-1" r="2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13_1#48f22be71?pid=f4c76e79a&amp;color=0,0,0&amp;vtp=1&amp;bt=1&amp;bbb=1&amp;hb=1"/>
          <p:cNvSpPr/>
          <p:nvPr/>
        </p:nvSpPr>
        <p:spPr>
          <a:xfrm>
            <a:off x="612648" y="468000"/>
            <a:ext cx="1096365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只将单色红光光源换成单色蓝光光源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，从目镜中观察到的条纹数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量会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选填“增加”“减少”或“不变”）。</a:t>
            </a:r>
            <a:endParaRPr lang="en-US" altLang="zh-CN" sz="2800" dirty="0"/>
          </a:p>
        </p:txBody>
      </p:sp>
      <p:sp>
        <p:nvSpPr>
          <p:cNvPr id="3" name="QB_5_AN.14_1#48f22be71.blank?pid=f4c76e79a&amp;color=0,0,0&amp;vpa=4&amp;vtp=1&amp;bbb=1"/>
          <p:cNvSpPr/>
          <p:nvPr/>
        </p:nvSpPr>
        <p:spPr>
          <a:xfrm>
            <a:off x="1334166" y="1064265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增加</a:t>
            </a:r>
            <a:endParaRPr lang="en-US" altLang="zh-CN" sz="2800" dirty="0"/>
          </a:p>
        </p:txBody>
      </p:sp>
      <p:sp>
        <p:nvSpPr>
          <p:cNvPr id="4" name="QB_5_AS.15_1#48f22be71?pid=f4c76e79a&amp;color=0,0,0&amp;vtp=1&amp;bbb=1&amp;hb=1"/>
          <p:cNvSpPr/>
          <p:nvPr/>
        </p:nvSpPr>
        <p:spPr>
          <a:xfrm>
            <a:off x="612648" y="1744413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换成蓝光后，频率变高，波长变短，则条纹间距变小</a:t>
            </a: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，观察到</a:t>
            </a:r>
            <a:endParaRPr lang="en-US" altLang="zh-CN" sz="28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的条纹数量增加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a8206f97f?sp=1&amp;pid=6aaa6fcda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迁移应用</a:t>
            </a:r>
            <a:endParaRPr lang="en-US" altLang="zh-CN" sz="3000" dirty="0"/>
          </a:p>
        </p:txBody>
      </p:sp>
      <p:pic>
        <p:nvPicPr>
          <p:cNvPr id="3" name="QC_6_BD.16_1#429eab07b?htil=1&amp;pid=06909bc1e&amp;color=0,0,0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1192" y="1153540"/>
            <a:ext cx="4306824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6_BD.16_2#429eab07b?htil=1&amp;sp=1&amp;pid=06909bc1e&amp;color=0,0,0&amp;vtp=1&amp;bbb=1&amp;hb=1&amp;hs=1"/>
          <p:cNvSpPr/>
          <p:nvPr/>
        </p:nvSpPr>
        <p:spPr>
          <a:xfrm>
            <a:off x="612648" y="1135253"/>
            <a:ext cx="6528816" cy="18635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1.（1</a:t>
            </a:r>
            <a:r>
              <a:rPr lang="en-US" altLang="zh-CN" sz="2800" b="1" i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某同学正在用双缝干涉实验仪测量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光的波长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在光具座上正确安装好仪器后，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他在测量端观察的同时，不断调节仪器的</a:t>
            </a:r>
            <a:endParaRPr lang="en-US" altLang="zh-CN" sz="2800" dirty="0"/>
          </a:p>
        </p:txBody>
      </p:sp>
      <p:sp>
        <p:nvSpPr>
          <p:cNvPr id="5" name="QC_6_AN.17_1#429eab07b.blank?pid=06909bc1e&amp;color=0,0,0&amp;vpa=5&amp;vtp=1"/>
          <p:cNvSpPr/>
          <p:nvPr/>
        </p:nvSpPr>
        <p:spPr>
          <a:xfrm>
            <a:off x="6871031" y="3001518"/>
            <a:ext cx="495300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800" dirty="0"/>
          </a:p>
        </p:txBody>
      </p:sp>
      <p:sp>
        <p:nvSpPr>
          <p:cNvPr id="6" name="QC_6_BD.18_1#429eab07b.choices?pid=06909bc1e&amp;color=0,0,0&amp;vtp=1&amp;bbb=1&amp;hs=1"/>
          <p:cNvSpPr/>
          <p:nvPr/>
        </p:nvSpPr>
        <p:spPr>
          <a:xfrm>
            <a:off x="612648" y="3609340"/>
            <a:ext cx="1096365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使各部件的中心在同一直线上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使单缝与双缝相互平行</a:t>
            </a:r>
            <a:endParaRPr lang="en-US" altLang="zh-CN" sz="2800" dirty="0"/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使观察到的图样呈现在视野中央</a:t>
            </a:r>
            <a:endParaRPr lang="en-US" altLang="zh-CN" sz="2800" dirty="0"/>
          </a:p>
        </p:txBody>
      </p:sp>
      <p:sp>
        <p:nvSpPr>
          <p:cNvPr id="7" name="QC_6_AS.19_1#429eab07b?pid=06909bc1e&amp;color=0,0,0&amp;vtp=1&amp;bbb=1&amp;hs=1"/>
          <p:cNvSpPr/>
          <p:nvPr/>
        </p:nvSpPr>
        <p:spPr>
          <a:xfrm>
            <a:off x="612648" y="5528818"/>
            <a:ext cx="1139348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调节仪器的A部件是为了保证单缝与双缝相互平行，故B项正确。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QC_6_BD.16_2#429eab07b?htil=1&amp;sp=1&amp;pid=06909bc1e&amp;color=0,0,0&amp;vtp=1&amp;bbb=1&amp;hb=1&amp;hs=1"/>
              <p:cNvSpPr/>
              <p:nvPr/>
            </p:nvSpPr>
            <p:spPr>
              <a:xfrm>
                <a:off x="611994" y="3052953"/>
                <a:ext cx="10968012" cy="5536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9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部件（如照片所示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），这样做的目的是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填选项前字母）。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8" name="QC_6_BD.16_2#429eab07b?htil=1&amp;sp=1&amp;pid=06909bc1e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3052953"/>
                <a:ext cx="10968012" cy="553657"/>
              </a:xfrm>
              <a:prstGeom prst="rect">
                <a:avLst/>
              </a:prstGeom>
              <a:blipFill rotWithShape="1">
                <a:blip r:embed="rId2"/>
                <a:stretch>
                  <a:fillRect l="-4" t="-92" r="1" b="-12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7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BD.20_1#ff1717030?sp=1&amp;pid=06909bc1e&amp;color=0,0,0&amp;vtp=1&amp;bt=1&amp;bbb=1&amp;hb=1"/>
              <p:cNvSpPr/>
              <p:nvPr/>
            </p:nvSpPr>
            <p:spPr>
              <a:xfrm>
                <a:off x="612648" y="468000"/>
                <a:ext cx="10963656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某同学使用间距为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m:rPr>
                        <m:nor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的双缝进行实验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，调节双缝与屏之间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的距离至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100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00</m:t>
                    </m:r>
                    <m:r>
                      <m:rPr>
                        <m:nor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，当分划板中心刻线与第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𝑘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条亮条纹中心重合时，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测量头刻度如图甲所示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（已加箭头标注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），对应的读数为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当分划板中心刻线与第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𝑘</m:t>
                        </m:r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条亮条纹中心重合时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，测量头刻度如图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乙所示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（已加箭头标注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），对应的读数为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，单色光的波长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（结果保留三位有效数字）。</a:t>
                </a:r>
                <a:endParaRPr lang="en-US" altLang="zh-CN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20_1#ff1717030?sp=1&amp;pid=06909bc1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3792157"/>
              </a:xfrm>
              <a:prstGeom prst="rect">
                <a:avLst/>
              </a:prstGeom>
              <a:blipFill rotWithShape="1">
                <a:blip r:embed="rId1"/>
                <a:stretch>
                  <a:fillRect l="-5" r="-1446" b="-1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6_AN.21_1#ff1717030.blank?pid=06909bc1e&amp;color=0,0,0&amp;vpa=6&amp;vtp=1&amp;bbb=1"/>
              <p:cNvSpPr/>
              <p:nvPr/>
            </p:nvSpPr>
            <p:spPr>
              <a:xfrm>
                <a:off x="9551860" y="1862650"/>
                <a:ext cx="1684846" cy="4028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400"/>
                  </a:lnSpc>
                </a:pP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𝟐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𝟕𝟔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𝐦𝐦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QB_6_AN.21_1#ff1717030.blank?pid=06909bc1e&amp;color=0,0,0&amp;vpa=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860" y="1862650"/>
                <a:ext cx="1684846" cy="402844"/>
              </a:xfrm>
              <a:prstGeom prst="rect">
                <a:avLst/>
              </a:prstGeom>
              <a:blipFill rotWithShape="1">
                <a:blip r:embed="rId2"/>
                <a:stretch>
                  <a:fillRect l="-11" t="-48" r="23" b="-7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6_AN.22_1#ff1717030.blank?pid=06909bc1e&amp;color=0,0,0&amp;vpa=7&amp;vtp=1&amp;bbb=1"/>
              <p:cNvSpPr/>
              <p:nvPr/>
            </p:nvSpPr>
            <p:spPr>
              <a:xfrm>
                <a:off x="7049960" y="3146620"/>
                <a:ext cx="1897571" cy="4028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400"/>
                  </a:lnSpc>
                </a:pP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𝟏𝟏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𝟏𝟔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𝐦𝐦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4" name="QB_6_AN.22_1#ff1717030.blank?pid=06909bc1e&amp;color=0,0,0&amp;vpa=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960" y="3146620"/>
                <a:ext cx="1897571" cy="402844"/>
              </a:xfrm>
              <a:prstGeom prst="rect">
                <a:avLst/>
              </a:prstGeom>
              <a:blipFill rotWithShape="1">
                <a:blip r:embed="rId3"/>
                <a:stretch>
                  <a:fillRect l="-10" t="-48" r="20" b="-7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B_6_AN.23_1#ff1717030.blank?pid=06909bc1e&amp;color=0,0,0&amp;vpa=8&amp;vtp=1&amp;bbb=1"/>
              <p:cNvSpPr/>
              <p:nvPr/>
            </p:nvSpPr>
            <p:spPr>
              <a:xfrm>
                <a:off x="1055560" y="3767333"/>
                <a:ext cx="2148078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𝟓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𝟔𝟎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5" name="QB_6_AN.23_1#ff1717030.blank?pid=06909bc1e&amp;color=0,0,0&amp;vpa=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0" y="3767333"/>
                <a:ext cx="2148078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9" t="-119" r="3" b="-8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QB_6_BD.24_2#ff1717030?iti=5&amp;htil=1&amp;pid=06909bc1e&amp;color=0,0,0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375028"/>
            <a:ext cx="4416552" cy="15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B_6_BD.24_3#ff1717030?iti=6&amp;htil=1&amp;pid=06909bc1e&amp;color=0,0,0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9088" y="4365884"/>
            <a:ext cx="4837176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8" name="QB_6_BD.24_4#ff1717030?iti=5&amp;htil=1&amp;pid=06909bc1e&amp;color=0,0,0&amp;vtp=1"/>
          <p:cNvSpPr/>
          <p:nvPr/>
        </p:nvSpPr>
        <p:spPr>
          <a:xfrm>
            <a:off x="3132995" y="6065652"/>
            <a:ext cx="436562" cy="995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9" name="QB_6_BD.24_5#ff1717030?iti=6&amp;htil=1&amp;pid=06909bc1e&amp;color=0,0,0&amp;vtp=1"/>
          <p:cNvSpPr/>
          <p:nvPr/>
        </p:nvSpPr>
        <p:spPr>
          <a:xfrm>
            <a:off x="8619395" y="6065652"/>
            <a:ext cx="436562" cy="995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乙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5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AS.25_1#ff1717030?pid=06909bc1e&amp;color=0,0,0&amp;vtp=1&amp;bt=1&amp;bbb=1&amp;hb=1"/>
              <p:cNvSpPr/>
              <p:nvPr/>
            </p:nvSpPr>
            <p:spPr>
              <a:xfrm>
                <a:off x="612648" y="468000"/>
                <a:ext cx="10963656" cy="1943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图甲对应的读数为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38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02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76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，图乙对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应的读数为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11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02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11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16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，则条纹间距为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60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B_6_AS.25_1#ff1717030?pid=06909bc1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1943100"/>
              </a:xfrm>
              <a:prstGeom prst="rect">
                <a:avLst/>
              </a:prstGeom>
              <a:blipFill rotWithShape="1">
                <a:blip r:embed="rId1"/>
                <a:stretch>
                  <a:fillRect l="-5"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BD.26_1#f60abb452?sp=1&amp;pid=a8206f97f&amp;color=0,0,0&amp;vtp=1&amp;bt=1&amp;bbb=1&amp;hb=1"/>
              <p:cNvSpPr/>
              <p:nvPr/>
            </p:nvSpPr>
            <p:spPr>
              <a:xfrm>
                <a:off x="612648" y="468000"/>
                <a:ext cx="10963656" cy="25112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洛埃在1834年提出了一种更简单的观察干涉的装置。如图所示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，单色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光从单缝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𝑆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射出，一部分入射到平面镜后反射到屏上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，另一部分直接投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射到屏上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，在屏上两光束交叠区域里将出现干涉条纹。单缝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𝑆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通过平面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镜成的像是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𝑆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5_BD.26_1#f60abb452?sp=1&amp;pid=a8206f97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2511235"/>
              </a:xfrm>
              <a:prstGeom prst="rect">
                <a:avLst/>
              </a:prstGeom>
              <a:blipFill rotWithShape="1">
                <a:blip r:embed="rId1"/>
                <a:stretch>
                  <a:fillRect l="-5" r="-635" b="-2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26_2#f60abb452?pid=a8206f97f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1568" y="3099440"/>
            <a:ext cx="538581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BD.27_1#70dc49479?pid=f60abb452&amp;color=0,0,0&amp;vtp=1&amp;bt=1&amp;bbb=1&amp;hb=1"/>
              <p:cNvSpPr/>
              <p:nvPr/>
            </p:nvSpPr>
            <p:spPr>
              <a:xfrm>
                <a:off x="612648" y="468000"/>
                <a:ext cx="10963656" cy="1863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通过洛埃镜在光屏上可以观察到明暗相间的干涉条纹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，这和双缝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干涉实验得到的干涉条纹一致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。如果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𝑆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被视为其中的一个缝，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相当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于另一个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“缝”。</a:t>
                </a:r>
                <a:endParaRPr lang="en-US" altLang="zh-CN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27_1#70dc49479?pid=f60abb45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1863217"/>
              </a:xfrm>
              <a:prstGeom prst="rect">
                <a:avLst/>
              </a:prstGeom>
              <a:blipFill rotWithShape="1">
                <a:blip r:embed="rId1"/>
                <a:stretch>
                  <a:fillRect l="-5" r="2" b="-3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6_AN.28_1#70dc49479.blank?pid=f60abb452&amp;color=0,0,0&amp;vpa=9&amp;vtp=1&amp;bbb=1"/>
              <p:cNvSpPr/>
              <p:nvPr/>
            </p:nvSpPr>
            <p:spPr>
              <a:xfrm>
                <a:off x="10090593" y="1214949"/>
                <a:ext cx="474663" cy="4028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400"/>
                  </a:lnSpc>
                </a:pP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𝑺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QB_6_AN.28_1#70dc49479.blank?pid=f60abb452&amp;color=0,0,0&amp;vpa=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593" y="1214949"/>
                <a:ext cx="474663" cy="402844"/>
              </a:xfrm>
              <a:prstGeom prst="rect">
                <a:avLst/>
              </a:prstGeom>
              <a:blipFill rotWithShape="1">
                <a:blip r:embed="rId2"/>
                <a:stretch>
                  <a:fillRect l="-93" t="-48" r="27" b="-7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6_AS.29_1#70dc49479?pid=f60abb452&amp;color=0,0,0&amp;vtp=1&amp;bbb=1&amp;hb=1"/>
              <p:cNvSpPr/>
              <p:nvPr/>
            </p:nvSpPr>
            <p:spPr>
              <a:xfrm>
                <a:off x="612648" y="2393192"/>
                <a:ext cx="10963656" cy="1863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通过洛埃镜在光屏上可以观察到明暗相间的干涉条纹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，这和双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缝干涉实验得到的干涉条纹一致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。如果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𝑆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被视为其中的一个缝，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𝑆</m:t>
                    </m:r>
                    <m:r>
                      <a:rPr lang="en-US" altLang="zh-CN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相当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于另一个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“缝”。</a:t>
                </a:r>
                <a:endParaRPr lang="en-US" altLang="zh-CN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QB_6_AS.29_1#70dc49479?pid=f60abb45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393192"/>
                <a:ext cx="10963656" cy="1863217"/>
              </a:xfrm>
              <a:prstGeom prst="rect">
                <a:avLst/>
              </a:prstGeom>
              <a:blipFill rotWithShape="1">
                <a:blip r:embed="rId3"/>
                <a:stretch>
                  <a:fillRect l="-5" t="-27" r="2" b="-3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BD.30_1#794c612fd?pid=f60abb452&amp;color=0,0,0&amp;vtp=1&amp;bt=1&amp;bbb=1&amp;hb=1"/>
              <p:cNvSpPr/>
              <p:nvPr/>
            </p:nvSpPr>
            <p:spPr>
              <a:xfrm>
                <a:off x="612648" y="468000"/>
                <a:ext cx="10963656" cy="25112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实验中已知单缝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𝑆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到平面镜的垂直距离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</m:t>
                    </m:r>
                    <m:r>
                      <m:rPr>
                        <m:nor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，单缝到光屏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的距离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，观测到第3条亮条纹中心到第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12条亮条纹中心的间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距为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22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78</m:t>
                    </m:r>
                    <m:r>
                      <m:rPr>
                        <m:nor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，则该单色光的波长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  <m: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（结果保留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1位有效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数字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）。</a:t>
                </a:r>
                <a:endParaRPr lang="en-US" altLang="zh-CN" sz="2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30_1#794c612fd?pid=f60abb45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2511235"/>
              </a:xfrm>
              <a:prstGeom prst="rect">
                <a:avLst/>
              </a:prstGeom>
              <a:blipFill rotWithShape="1">
                <a:blip r:embed="rId1"/>
                <a:stretch>
                  <a:fillRect l="-5" r="-502" b="-2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6_AN.31_1#794c612fd.blank?pid=f60abb452&amp;color=0,0,0&amp;vpa=10&amp;vtp=1&amp;bbb=1"/>
              <p:cNvSpPr/>
              <p:nvPr/>
            </p:nvSpPr>
            <p:spPr>
              <a:xfrm>
                <a:off x="6629401" y="1845187"/>
                <a:ext cx="1590358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𝟔</m:t>
                    </m:r>
                    <m:r>
                      <a:rPr lang="en-US" altLang="zh-CN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8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3" name="QB_6_AN.31_1#794c612fd.blank?pid=f60abb452&amp;color=0,0,0&amp;vpa=1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1845187"/>
                <a:ext cx="1590358" cy="431419"/>
              </a:xfrm>
              <a:prstGeom prst="rect">
                <a:avLst/>
              </a:prstGeom>
              <a:blipFill rotWithShape="1">
                <a:blip r:embed="rId2"/>
                <a:stretch>
                  <a:fillRect t="-119" r="20" b="-8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2c3ef5738.fixed?pid=61258a351&amp;color=0,173,163&amp;vtp=1&amp;bbb=1"/>
          <p:cNvSpPr/>
          <p:nvPr/>
        </p:nvSpPr>
        <p:spPr>
          <a:xfrm>
            <a:off x="877824" y="2660904"/>
            <a:ext cx="10552176" cy="72237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第四章</a:t>
            </a:r>
            <a:r>
              <a:rPr lang="en-US" altLang="zh-CN" sz="40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0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</a:t>
            </a:r>
            <a:endParaRPr lang="en-US" altLang="zh-CN" sz="4000" dirty="0"/>
          </a:p>
        </p:txBody>
      </p:sp>
      <p:sp>
        <p:nvSpPr>
          <p:cNvPr id="3" name="C_2#2c3ef5738"/>
          <p:cNvSpPr/>
          <p:nvPr/>
        </p:nvSpPr>
        <p:spPr>
          <a:xfrm>
            <a:off x="877824" y="3419856"/>
            <a:ext cx="8997696" cy="9144"/>
          </a:xfrm>
          <a:prstGeom prst="line">
            <a:avLst/>
          </a:prstGeom>
          <a:noFill/>
          <a:ln w="28575">
            <a:solidFill>
              <a:srgbClr val="00ADA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2c3ef5738.fixed?pid=61258a351&amp;color=0,173,163&amp;vtp=1&amp;bbb=1"/>
          <p:cNvSpPr/>
          <p:nvPr/>
        </p:nvSpPr>
        <p:spPr>
          <a:xfrm>
            <a:off x="877824" y="3493008"/>
            <a:ext cx="10552176" cy="6126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第4节</a:t>
            </a:r>
            <a:r>
              <a:rPr lang="en-US" altLang="zh-CN" sz="3400" b="0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实验：用双缝干涉测量光的波长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AS.32_1#794c612fd?pid=f60abb452&amp;color=0,0,0&amp;vtp=1&amp;bt=1&amp;bbb=1&amp;hb=1"/>
              <p:cNvSpPr/>
              <p:nvPr/>
            </p:nvSpPr>
            <p:spPr>
              <a:xfrm>
                <a:off x="612648" y="468000"/>
                <a:ext cx="10963656" cy="514102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第3条亮条纹中心到第12条亮条纹中心的间距为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22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78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相邻亮条纹间距为</a:t>
                </a:r>
                <a:endParaRPr lang="en-US" altLang="zh-CN" sz="2800" dirty="0"/>
              </a:p>
              <a:p>
                <a:pPr latinLnBrk="1">
                  <a:lnSpc>
                    <a:spcPts val="58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22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78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12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53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等效双缝间距为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72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根据双缝干涉条纹间距公式有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𝐷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77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则有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𝐷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53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8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8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.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B_6_AS.32_1#794c612fd?pid=f60abb45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5141024"/>
              </a:xfrm>
              <a:prstGeom prst="rect">
                <a:avLst/>
              </a:prstGeom>
              <a:blipFill rotWithShape="1">
                <a:blip r:embed="rId1"/>
                <a:stretch>
                  <a:fillRect l="-5" r="2" b="-1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33_1#431b5de5b?pid=f60abb452&amp;color=0,0,0&amp;vtp=1&amp;bt=1&amp;bbb=1"/>
          <p:cNvSpPr/>
          <p:nvPr/>
        </p:nvSpPr>
        <p:spPr>
          <a:xfrm>
            <a:off x="612648" y="466344"/>
            <a:ext cx="1119346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</a:t>
            </a:r>
            <a:r>
              <a:rPr lang="en-US" altLang="zh-CN" sz="2800" b="1" i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以下操作能够增大光屏上相邻两条亮条纹之间的距离的是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800" dirty="0"/>
          </a:p>
        </p:txBody>
      </p:sp>
      <p:sp>
        <p:nvSpPr>
          <p:cNvPr id="3" name="QC_6_AN.34_1#431b5de5b.blank?pid=f60abb452&amp;color=0,0,0&amp;vpa=11&amp;vtp=1&amp;bbb=1"/>
          <p:cNvSpPr/>
          <p:nvPr/>
        </p:nvSpPr>
        <p:spPr>
          <a:xfrm>
            <a:off x="10414667" y="414909"/>
            <a:ext cx="77311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AC</a:t>
            </a:r>
            <a:endParaRPr lang="en-US" altLang="zh-CN" sz="2800" dirty="0"/>
          </a:p>
        </p:txBody>
      </p:sp>
      <p:sp>
        <p:nvSpPr>
          <p:cNvPr id="4" name="QC_6_BD.35_1#431b5de5b.choices?pid=f60abb452&amp;color=0,0,0&amp;vtp=1&amp;bbb=1"/>
          <p:cNvSpPr/>
          <p:nvPr/>
        </p:nvSpPr>
        <p:spPr>
          <a:xfrm>
            <a:off x="612648" y="1101153"/>
            <a:ext cx="1096365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5589270" algn="l"/>
              </a:tabLst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将平面镜稍向上移动一些</a:t>
            </a:r>
            <a:r>
              <a:rPr lang="en-US" altLang="zh-CN" sz="28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将平面镜稍向右移动一些</a:t>
            </a:r>
            <a:endParaRPr lang="en-US" altLang="zh-CN" sz="2800" dirty="0"/>
          </a:p>
          <a:p>
            <a:pPr latinLnBrk="1">
              <a:lnSpc>
                <a:spcPts val="4900"/>
              </a:lnSpc>
              <a:tabLst>
                <a:tab pos="5589270" algn="l"/>
              </a:tabLst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8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将光屏稍向右移动一些</a:t>
            </a:r>
            <a:r>
              <a:rPr lang="en-US" altLang="zh-CN" sz="28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将光源由红色光改为绿色光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6_AS.36_1#431b5de5b?pid=f60abb452&amp;color=0,0,0&amp;vtp=1&amp;bbb=1&amp;hb=1"/>
              <p:cNvSpPr/>
              <p:nvPr/>
            </p:nvSpPr>
            <p:spPr>
              <a:xfrm>
                <a:off x="612648" y="2305050"/>
                <a:ext cx="10963656" cy="18632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根据条纹间距公式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𝐷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den>
                    </m:f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可知，增大D，减小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，增大波长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均能够增大光屏上相邻两条亮条纹之间的距离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，所以A、C项正确，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B、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项错误。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5" name="QC_6_AS.36_1#431b5de5b?pid=f60abb45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305050"/>
                <a:ext cx="10963656" cy="1863217"/>
              </a:xfrm>
              <a:prstGeom prst="rect">
                <a:avLst/>
              </a:prstGeom>
              <a:blipFill rotWithShape="1">
                <a:blip r:embed="rId1"/>
                <a:stretch>
                  <a:fillRect l="-5" r="-3403" b="-3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B_6_BD.37_1#5a8a7617a?pid=f60abb452&amp;color=0,0,0&amp;vtp=1&amp;bt=1&amp;bbb=1&amp;hb=1"/>
              <p:cNvSpPr/>
              <p:nvPr/>
            </p:nvSpPr>
            <p:spPr>
              <a:xfrm>
                <a:off x="612648" y="468000"/>
                <a:ext cx="10963656" cy="25109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实验表明，光从光疏介质射向光密介质在界面发生反射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，在入射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角接近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时，反射光与入射光相比，相位有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的变化，称为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“半波损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失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”。如果把光屏移动到和平面镜接触，接触点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选填“亮条纹”或“暗条纹”）。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B_6_BD.37_1#5a8a7617a?pid=f60abb45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2510917"/>
              </a:xfrm>
              <a:prstGeom prst="rect">
                <a:avLst/>
              </a:prstGeom>
              <a:blipFill rotWithShape="1">
                <a:blip r:embed="rId1"/>
                <a:stretch>
                  <a:fillRect l="-5" r="2" b="-2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38_1#5a8a7617a.blank?pid=f60abb452&amp;color=0,0,0&amp;vpa=12&amp;vtp=1&amp;bbb=1"/>
          <p:cNvSpPr/>
          <p:nvPr/>
        </p:nvSpPr>
        <p:spPr>
          <a:xfrm>
            <a:off x="8832692" y="1732920"/>
            <a:ext cx="13303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暗条纹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B_6_AS.39_1#5a8a7617a?pid=f60abb452&amp;color=0,0,0&amp;vtp=1&amp;bbb=1&amp;hb=1"/>
              <p:cNvSpPr/>
              <p:nvPr/>
            </p:nvSpPr>
            <p:spPr>
              <a:xfrm>
                <a:off x="612648" y="2972439"/>
                <a:ext cx="10963656" cy="18635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如果把光屏移动到和平面镜接触，在入射角接近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，反射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光与入射光相比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，相位有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的变化，叠加后相互抵消，所以接触点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</a:t>
                </a:r>
                <a:endParaRPr lang="en-US" altLang="zh-CN" sz="28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是暗条纹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B_6_AS.39_1#5a8a7617a?pid=f60abb45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972439"/>
                <a:ext cx="10963656" cy="1863535"/>
              </a:xfrm>
              <a:prstGeom prst="rect">
                <a:avLst/>
              </a:prstGeom>
              <a:blipFill rotWithShape="1">
                <a:blip r:embed="rId2"/>
                <a:stretch>
                  <a:fillRect l="-5" r="-542" b="-3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b819185a9?pid=2c3ef5738&amp;color=0,0,0&amp;vtp=1&amp;bt=1&amp;bbb=1"/>
          <p:cNvSpPr/>
          <p:nvPr/>
        </p:nvSpPr>
        <p:spPr>
          <a:xfrm>
            <a:off x="612648" y="466344"/>
            <a:ext cx="10963656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实验目的</a:t>
            </a:r>
            <a:endParaRPr lang="en-US" altLang="zh-CN" sz="3200" dirty="0"/>
          </a:p>
        </p:txBody>
      </p:sp>
      <p:sp>
        <p:nvSpPr>
          <p:cNvPr id="3" name="P_4_BD#b2a3233e0?sp=1&amp;pid=b819185a9&amp;color=0,0,0&amp;vtp=1&amp;bbb=1"/>
          <p:cNvSpPr/>
          <p:nvPr/>
        </p:nvSpPr>
        <p:spPr>
          <a:xfrm>
            <a:off x="612648" y="1181724"/>
            <a:ext cx="10963656" cy="12155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用双缝干涉实验装置测量光的波长。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algn="l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学习测量微小距离的方法。</a:t>
            </a:r>
            <a:endParaRPr lang="en-US" altLang="zh-CN" sz="2800" dirty="0"/>
          </a:p>
        </p:txBody>
      </p:sp>
      <p:sp>
        <p:nvSpPr>
          <p:cNvPr id="5" name="C_3_BD#d28bc8b90?pid=2c3ef5738&amp;color=0,0,0&amp;vtp=1&amp;bbb=1"/>
          <p:cNvSpPr/>
          <p:nvPr/>
        </p:nvSpPr>
        <p:spPr>
          <a:xfrm>
            <a:off x="612648" y="2479802"/>
            <a:ext cx="10963656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实验器材</a:t>
            </a:r>
            <a:endParaRPr lang="en-US" altLang="zh-CN" sz="3200" dirty="0"/>
          </a:p>
        </p:txBody>
      </p:sp>
      <p:sp>
        <p:nvSpPr>
          <p:cNvPr id="6" name="P_4_BD#b5bf48f8c?pid=d28bc8b90&amp;color=0,0,0&amp;vtp=1&amp;bbb=1&amp;hb=1"/>
          <p:cNvSpPr/>
          <p:nvPr/>
        </p:nvSpPr>
        <p:spPr>
          <a:xfrm>
            <a:off x="612648" y="3185784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光具座、双缝干涉仪（由光源、滤光片、单缝、双缝、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遮光筒、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光屏及测量头组成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）、学生电源。</a:t>
            </a:r>
            <a:endParaRPr lang="en-US" altLang="zh-CN" sz="2800" dirty="0"/>
          </a:p>
        </p:txBody>
      </p:sp>
      <p:sp>
        <p:nvSpPr>
          <p:cNvPr id="7" name="C_3_BD#201bba64d?pid=2c3ef5738&amp;color=0,0,0&amp;vtp=1&amp;bbb=1"/>
          <p:cNvSpPr/>
          <p:nvPr/>
        </p:nvSpPr>
        <p:spPr>
          <a:xfrm>
            <a:off x="612648" y="4483544"/>
            <a:ext cx="10963656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实验原理</a:t>
            </a:r>
            <a:endParaRPr lang="en-US" altLang="zh-C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_4_BD#56aad5e96?pid=201bba64d&amp;color=0,0,0&amp;vtp=1&amp;bbb=1"/>
              <p:cNvSpPr/>
              <p:nvPr/>
            </p:nvSpPr>
            <p:spPr>
              <a:xfrm>
                <a:off x="612648" y="5123180"/>
                <a:ext cx="10963656" cy="82994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7100"/>
                  </a:lnSpc>
                </a:pPr>
                <a:r>
                  <a:rPr lang="en-US" altLang="zh-CN" sz="28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由公式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知，分别测量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，可求得光波波长。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8" name="P_4_BD#56aad5e96?pid=201bba64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123180"/>
                <a:ext cx="10963656" cy="829945"/>
              </a:xfrm>
              <a:prstGeom prst="rect">
                <a:avLst/>
              </a:prstGeom>
              <a:blipFill rotWithShape="1">
                <a:blip r:embed="rId1"/>
                <a:stretch>
                  <a:fillRect l="-5" r="2" b="-8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f8a16a6c3?pid=2c3ef5738&amp;color=0,0,0&amp;vtp=1&amp;bt=1&amp;bbb=1"/>
          <p:cNvSpPr/>
          <p:nvPr/>
        </p:nvSpPr>
        <p:spPr>
          <a:xfrm>
            <a:off x="612648" y="466344"/>
            <a:ext cx="10963656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实验步骤</a:t>
            </a:r>
            <a:endParaRPr lang="en-US" altLang="zh-C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4_BD#03b1fb87a?sp=1&amp;pid=f8a16a6c3&amp;color=0,0,0&amp;vtp=1&amp;bbb=1&amp;hb=1"/>
              <p:cNvSpPr/>
              <p:nvPr/>
            </p:nvSpPr>
            <p:spPr>
              <a:xfrm>
                <a:off x="612648" y="1181724"/>
                <a:ext cx="10963656" cy="25112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如图甲所示，在光具座上把各光学元件安装好。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从遮光筒上取下双缝，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打开光源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，调节光源的高度和角度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，直到它的光束能沿遮光筒的轴线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射到光屏的中心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，放上单缝和双缝，使它们的距离为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，并保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持单缝和双缝相互平行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P_4_BD#03b1fb87a?sp=1&amp;pid=f8a16a6c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81724"/>
                <a:ext cx="10963656" cy="2511235"/>
              </a:xfrm>
              <a:prstGeom prst="rect">
                <a:avLst/>
              </a:prstGeom>
              <a:blipFill rotWithShape="1">
                <a:blip r:embed="rId1"/>
                <a:stretch>
                  <a:fillRect l="-5" t="-25" r="-3878" b="-2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_4_BD#03b1fb87a?iti=1&amp;pid=f8a16a6c3&amp;color=0,0,0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424" y="3807460"/>
            <a:ext cx="5404104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P_4_BD#03b1fb87a?iti=1&amp;pid=f8a16a6c3&amp;color=0,0,0&amp;vtp=1"/>
          <p:cNvSpPr/>
          <p:nvPr/>
        </p:nvSpPr>
        <p:spPr>
          <a:xfrm>
            <a:off x="5876195" y="5607812"/>
            <a:ext cx="436562" cy="995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4_BD#03b1fb87a?sp=1&amp;pid=f8a16a6c3&amp;color=0,0,0&amp;vtp=1&amp;bt=1&amp;bbb=1&amp;hb=1"/>
              <p:cNvSpPr/>
              <p:nvPr/>
            </p:nvSpPr>
            <p:spPr>
              <a:xfrm>
                <a:off x="612648" y="468000"/>
                <a:ext cx="10963656" cy="251091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观察光屏上白光的干涉条纹的特点。给光源加上不同的滤光片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，看条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纹的色彩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、间距发生了什么变化，相邻亮条纹（或暗条纹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）的间距是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否相等。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记下双缝间的距离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和双缝到光屏的距离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P_4_BD#03b1fb87a?sp=1&amp;pid=f8a16a6c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2510917"/>
              </a:xfrm>
              <a:prstGeom prst="rect">
                <a:avLst/>
              </a:prstGeom>
              <a:blipFill rotWithShape="1">
                <a:blip r:embed="rId1"/>
                <a:stretch>
                  <a:fillRect l="-5" r="-635" b="-2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03b1fb87a?sp=1&amp;pid=f8a16a6c3&amp;color=0,0,0&amp;mp=1&amp;vtp=1&amp;bt=1&amp;bbb=1&amp;hb=1"/>
          <p:cNvSpPr/>
          <p:nvPr/>
        </p:nvSpPr>
        <p:spPr>
          <a:xfrm>
            <a:off x="612648" y="468000"/>
            <a:ext cx="10963656" cy="24636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转动测量头上的手轮，先使分划板中心刻线对准某条亮条纹中心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，如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图乙所示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，记下此时手轮上的读数。继续转动手轮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，使分划板中心刻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线移过若干条纹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，对齐另一亮条纹中心，再记下此时的读数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。转动手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轮进行测量时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，每次测量中不要反向旋转。</a:t>
            </a:r>
            <a:endParaRPr lang="en-US" altLang="zh-CN" sz="2800" dirty="0"/>
          </a:p>
        </p:txBody>
      </p:sp>
      <p:pic>
        <p:nvPicPr>
          <p:cNvPr id="3" name="P_4_BD#03b1fb87a?iti=2&amp;pid=f8a16a6c3&amp;color=0,0,0&amp;mp=1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5232" y="3061341"/>
            <a:ext cx="1627632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4_BD#03b1fb87a?iti=2&amp;pid=f8a16a6c3&amp;color=0,0,0&amp;mp=1&amp;vtp=1"/>
          <p:cNvSpPr/>
          <p:nvPr/>
        </p:nvSpPr>
        <p:spPr>
          <a:xfrm>
            <a:off x="5880767" y="4815973"/>
            <a:ext cx="436562" cy="5655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48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乙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_4_BD#03b1fb87a?sp=1&amp;pid=f8a16a6c3&amp;color=0,0,0&amp;mp=1&amp;vtp=1&amp;bbb=1&amp;hb=1"/>
              <p:cNvSpPr/>
              <p:nvPr/>
            </p:nvSpPr>
            <p:spPr>
              <a:xfrm>
                <a:off x="612648" y="5451417"/>
                <a:ext cx="10963656" cy="11936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把测量结果记录在数据表格中，算出两次读数之差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，并求出相邻亮条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纹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（或暗条纹）的平均间距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。求出光的波长。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5" name="P_4_BD#03b1fb87a?sp=1&amp;pid=f8a16a6c3&amp;color=0,0,0&amp;mp=1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451417"/>
                <a:ext cx="10963656" cy="1193610"/>
              </a:xfrm>
              <a:prstGeom prst="rect">
                <a:avLst/>
              </a:prstGeom>
              <a:blipFill rotWithShape="1">
                <a:blip r:embed="rId2"/>
                <a:stretch>
                  <a:fillRect l="-5" t="-48" r="-635" b="-52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b06ce0d07?pid=2c3ef5738&amp;color=0,0,0&amp;vtp=1&amp;bt=1&amp;bbb=1"/>
          <p:cNvSpPr/>
          <p:nvPr/>
        </p:nvSpPr>
        <p:spPr>
          <a:xfrm>
            <a:off x="612648" y="466344"/>
            <a:ext cx="10963656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数据处理</a:t>
            </a:r>
            <a:endParaRPr lang="en-US" altLang="zh-C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4_BD#5db78282f?sp=1&amp;pid=b06ce0d07&amp;color=0,0,0&amp;vtp=1&amp;bbb=1&amp;hb=1"/>
              <p:cNvSpPr/>
              <p:nvPr/>
            </p:nvSpPr>
            <p:spPr>
              <a:xfrm>
                <a:off x="612648" y="1181724"/>
                <a:ext cx="10963656" cy="3182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条纹间距的计算：转动测量头的手轮，分划板中心刻线在第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1条亮条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纹中央时读数为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，在第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条亮条纹中央时读数为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8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8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根据条纹间距与波长的关系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num>
                      <m:den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den>
                    </m:f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r>
                          <a:rPr kumimoji="0" lang="en-US" altLang="zh-C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，其中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为双缝间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距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为双缝到光屏的距离。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4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测量时需测量多组数据，求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𝜆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的平均值。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P_4_BD#5db78282f?sp=1&amp;pid=b06ce0d0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81724"/>
                <a:ext cx="10963656" cy="3182557"/>
              </a:xfrm>
              <a:prstGeom prst="rect">
                <a:avLst/>
              </a:prstGeom>
              <a:blipFill rotWithShape="1">
                <a:blip r:embed="rId1"/>
                <a:stretch>
                  <a:fillRect l="-5" t="-20" r="2" b="-2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6aaa6fcda?pid=2c3ef5738&amp;color=0,0,0&amp;vtp=1&amp;bt=1&amp;bbb=1"/>
          <p:cNvSpPr/>
          <p:nvPr/>
        </p:nvSpPr>
        <p:spPr>
          <a:xfrm>
            <a:off x="612648" y="466344"/>
            <a:ext cx="10963656" cy="1077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600"/>
              </a:lnSpc>
            </a:pPr>
            <a:r>
              <a:rPr lang="en-US" altLang="zh-CN" sz="32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注意事项</a:t>
            </a:r>
            <a:endParaRPr lang="en-US" altLang="zh-C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4_BD#64764b8e0?sp=1&amp;pid=6aaa6fcda&amp;color=0,0,0&amp;vtp=1&amp;bbb=1&amp;hb=1"/>
              <p:cNvSpPr/>
              <p:nvPr/>
            </p:nvSpPr>
            <p:spPr>
              <a:xfrm>
                <a:off x="612648" y="1181724"/>
                <a:ext cx="10963656" cy="51020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调节双缝干涉仪时，要注意调节光源的高度和角度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，使它发出的光束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能够沿着遮光筒的轴线把屏照亮。</a:t>
                </a:r>
                <a:endParaRPr lang="en-US" altLang="zh-CN" sz="28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放置单缝和双缝时，缝要相互平行，中心大致位于遮光筒的轴线上。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-5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kumimoji="0" lang="en-US" altLang="zh-CN" sz="2800" b="0" i="0" u="none" strike="noStrike" kern="1200" cap="none" spc="-5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调节测量头时，应使分划板中心刻线和亮条纹的中心对齐，记下此时</a:t>
                </a:r>
                <a:endParaRPr kumimoji="0" lang="en-US" altLang="zh-CN" sz="2800" b="0" i="0" u="none" strike="noStrike" kern="1200" cap="none" spc="-5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-5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手轮上的读数，转动手轮，使分划板中心刻线和另一亮条纹的中心对齐，</a:t>
                </a:r>
                <a:endParaRPr kumimoji="0" lang="en-US" altLang="zh-CN" sz="2800" b="0" i="0" u="none" strike="noStrike" kern="1200" cap="none" spc="-5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-5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记下此时手轮上的读数，两次读数之差就表示这两条亮条纹间的距离。</a:t>
                </a:r>
                <a:endParaRPr kumimoji="0" lang="en-US" altLang="zh-CN" sz="2800" b="0" i="0" u="none" strike="noStrike" kern="1200" cap="none" spc="-5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4.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不要直接测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，要测多条亮条纹的间距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，再计算得到相邻两条亮条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ts val="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纹间的距离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kumimoji="0" lang="en-US" altLang="zh-C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这样可以减小误差。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P_4_BD#64764b8e0?sp=1&amp;pid=6aaa6fcd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81724"/>
                <a:ext cx="10963656" cy="5102035"/>
              </a:xfrm>
              <a:prstGeom prst="rect">
                <a:avLst/>
              </a:prstGeom>
              <a:blipFill rotWithShape="1">
                <a:blip r:embed="rId1"/>
                <a:stretch>
                  <a:fillRect l="-5" t="-12" r="-2836" b="-1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1_1#f4c76e79a?sp=1&amp;pid=6aaa6fcda&amp;color=0,0,0&amp;vtp=1&amp;bt=1&amp;bbb=1&amp;hb=1"/>
          <p:cNvSpPr/>
          <p:nvPr/>
        </p:nvSpPr>
        <p:spPr>
          <a:xfrm>
            <a:off x="612648" y="468000"/>
            <a:ext cx="10963656" cy="1215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例1</a:t>
            </a:r>
            <a:r>
              <a:rPr lang="en-US" altLang="zh-CN" sz="2800" b="1" i="0" dirty="0">
                <a:solidFill>
                  <a:srgbClr val="00ADA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某同学利用如图甲所示的装置来测量某种单色光的波长</a:t>
            </a: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。接通电</a:t>
            </a:r>
            <a:endParaRPr lang="en-US" altLang="zh-CN" sz="28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源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，规范操作后，在目镜中观察到清晰的干涉条纹。</a:t>
            </a:r>
            <a:endParaRPr lang="en-US" altLang="zh-CN" sz="2800" dirty="0"/>
          </a:p>
        </p:txBody>
      </p:sp>
      <p:pic>
        <p:nvPicPr>
          <p:cNvPr id="3" name="QO_4_BD.1_2#f4c76e79a?iti=3&amp;pid=6aaa6fcda&amp;color=0,0,0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424" y="1816740"/>
            <a:ext cx="5413248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4_BD.1_3#f4c76e79a?iti=3&amp;pid=6aaa6fcda&amp;color=0,0,0&amp;vtp=1"/>
          <p:cNvSpPr/>
          <p:nvPr/>
        </p:nvSpPr>
        <p:spPr>
          <a:xfrm>
            <a:off x="5880767" y="3690244"/>
            <a:ext cx="436562" cy="995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tags/tag1.xml><?xml version="1.0" encoding="utf-8"?>
<p:tagLst xmlns:p="http://schemas.openxmlformats.org/presentationml/2006/main">
  <p:tag name="commondata" val="eyJoZGlkIjoiZTk0YTQzOGFjYmFhZTQ4MmU4ZWIxYThlMDg3MTZiOWEifQ==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3200</Words>
  <Application>WPS 演示</Application>
  <PresentationFormat>宽屏</PresentationFormat>
  <Paragraphs>196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微软雅黑</vt:lpstr>
      <vt:lpstr>Times New Roman</vt:lpstr>
      <vt:lpstr>宋体</vt:lpstr>
      <vt:lpstr>Cambria Math</vt:lpstr>
      <vt:lpstr>Calibri</vt:lpstr>
      <vt:lpstr>等线</vt:lpstr>
      <vt:lpstr>Arial Unicode MS</vt:lpstr>
      <vt:lpstr>楷体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3</cp:revision>
  <dcterms:created xsi:type="dcterms:W3CDTF">2024-05-09T05:41:00Z</dcterms:created>
  <dcterms:modified xsi:type="dcterms:W3CDTF">2024-06-20T10:34:00Z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10AD22B3693E45E7ACFCBA05C23110F0_12</vt:lpwstr>
  </property>
  <property fmtid="{D5CDD505-2E9C-101B-9397-08002B2CF9AE}" pid="3" name="KSOProductBuildVer">
    <vt:lpwstr>2052-12.1.0.16929</vt:lpwstr>
  </property>
</Properties>
</file>